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3"/>
  </p:notesMasterIdLst>
  <p:sldIdLst>
    <p:sldId id="257" r:id="rId3"/>
    <p:sldId id="310" r:id="rId4"/>
    <p:sldId id="262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6" r:id="rId27"/>
    <p:sldId id="274" r:id="rId28"/>
    <p:sldId id="288" r:id="rId29"/>
    <p:sldId id="287" r:id="rId30"/>
    <p:sldId id="290" r:id="rId31"/>
    <p:sldId id="291" r:id="rId32"/>
    <p:sldId id="289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3" r:id="rId43"/>
    <p:sldId id="304" r:id="rId44"/>
    <p:sldId id="305" r:id="rId45"/>
    <p:sldId id="308" r:id="rId46"/>
    <p:sldId id="306" r:id="rId47"/>
    <p:sldId id="307" r:id="rId48"/>
    <p:sldId id="302" r:id="rId49"/>
    <p:sldId id="309" r:id="rId50"/>
    <p:sldId id="260" r:id="rId51"/>
    <p:sldId id="261" r:id="rId52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54"/>
    </p:embeddedFont>
    <p:embeddedFont>
      <p:font typeface="SutonnyMJ" pitchFamily="2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Garamond" panose="02020404030301010803" pitchFamily="18" charset="0"/>
      <p:regular r:id="rId61"/>
      <p:bold r:id="rId62"/>
      <p: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  <p:embeddedFont>
      <p:font typeface="Book Antiqua" panose="02040602050305030304" pitchFamily="18" charset="0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E5D5-A49D-44A4-9B49-CFA41FF5B3C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FC24-562E-40D2-BA69-002F782E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7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35B34630-DE74-4E21-B26F-9383569DF7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4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8DAEE79E-0AC6-4D63-AE60-4BA9C90410D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0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A2D724B-32AC-4CA4-8F69-0C6303F44CED}" type="slidenum">
              <a:rPr lang="en-US">
                <a:latin typeface="Times New Roman" pitchFamily="18" charset="0"/>
              </a:rPr>
              <a:pPr/>
              <a:t>46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45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8C9F28F-0DE8-4522-B8DE-B2A703FD55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3467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A2FFF-F78D-4CC9-A8F0-E3B9B1E2F0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11387-ACE0-4B06-98FC-E18D3FAB54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4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FC222-9AFA-4F55-B302-E5602E1E9A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55626-3FBB-4FA4-8B9B-8BFF015A1F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51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2C5E3-A172-4EAB-93CE-9F0CA463C9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48872-C526-471A-BEED-5ADEAC9EA09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6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FAE5-94A8-4F30-AFA1-8CBDF245581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53D67-C73C-4279-BDDE-C0DBC8F6B8E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04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1A8F8-2461-4045-920F-E7C202CA69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F64B76-4095-4883-B5FB-A8B91351B2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4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34B31-7655-41B8-AED8-F5F18211477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6F757-7E61-4064-9A35-D99307ADD5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75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36E6C-0E48-47FA-B5D2-EDCFFEF936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88C60A-2183-4AB3-8877-1086B2DEEF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5C69C-D782-4268-8116-C1A18D92DF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4153C-BC16-46DA-98A9-D79ADEC346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2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7" indent="0">
              <a:buNone/>
              <a:defRPr sz="2000"/>
            </a:lvl4pPr>
            <a:lvl5pPr marL="1827142" indent="0">
              <a:buNone/>
              <a:defRPr sz="2000"/>
            </a:lvl5pPr>
            <a:lvl6pPr marL="2283928" indent="0">
              <a:buNone/>
              <a:defRPr sz="2000"/>
            </a:lvl6pPr>
            <a:lvl7pPr marL="2740715" indent="0">
              <a:buNone/>
              <a:defRPr sz="2000"/>
            </a:lvl7pPr>
            <a:lvl8pPr marL="3197497" indent="0">
              <a:buNone/>
              <a:defRPr sz="2000"/>
            </a:lvl8pPr>
            <a:lvl9pPr marL="36542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98BEA-A857-45A7-B18D-FE169E671A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9AFA9A-7F0A-4FBD-B330-E94F4E5B3C0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6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83498-EE5F-4088-A334-AAD18C273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9E8A8-4740-40CE-B280-DCDE8D5470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33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DD480-DA2F-4B3F-A396-B053E09A99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F66F-C695-4BCB-B4F1-447F75BDD2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 defTabSz="91357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435C-D6E2-4356-82FE-0DB27EF2EE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 defTabSz="91357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56" tIns="45678" rIns="91356" bIns="45678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F5700-7663-4818-A2F1-4962BE3B3F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0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1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06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92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77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9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jpeg"/><Relationship Id="rId5" Type="http://schemas.openxmlformats.org/officeDocument/2006/relationships/image" Target="../media/image80.w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0" y="3404998"/>
            <a:ext cx="102108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dr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155">
            <a:off x="-2624138" y="1884363"/>
            <a:ext cx="7127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r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1781175"/>
            <a:ext cx="4572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py of old_man_walking_slow.ps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19175"/>
            <a:ext cx="15906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3686175"/>
            <a:ext cx="1758950" cy="6461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3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825 2.22222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81459 3.7037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338"/>
            <a:ext cx="89154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8" y="3331788"/>
            <a:ext cx="8382000" cy="22098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900" y="160338"/>
            <a:ext cx="2362200" cy="8302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লক্ষকর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1118" y="5561851"/>
            <a:ext cx="3429000" cy="8318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0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2401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2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33400"/>
            <a:ext cx="8915401" cy="2411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276600"/>
            <a:ext cx="8686800" cy="2160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929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c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3581400"/>
            <a:ext cx="8613775" cy="2779713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" y="490821"/>
            <a:ext cx="8986283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2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14525" y="6122988"/>
            <a:ext cx="523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>
            <a:fillRect/>
          </a:stretch>
        </p:blipFill>
        <p:spPr bwMode="auto">
          <a:xfrm>
            <a:off x="2624138" y="4268788"/>
            <a:ext cx="957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2624138" y="6561138"/>
            <a:ext cx="5757862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87413" y="4419600"/>
            <a:ext cx="1828800" cy="2157413"/>
            <a:chOff x="466725" y="381001"/>
            <a:chExt cx="2047875" cy="2809875"/>
          </a:xfrm>
        </p:grpSpPr>
        <p:pic>
          <p:nvPicPr>
            <p:cNvPr id="5120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1209" name="Straight Arrow Connector 10"/>
            <p:cNvCxnSpPr>
              <a:cxnSpLocks noChangeShapeType="1"/>
            </p:cNvCxnSpPr>
            <p:nvPr/>
          </p:nvCxnSpPr>
          <p:spPr bwMode="auto">
            <a:xfrm>
              <a:off x="838200" y="805190"/>
              <a:ext cx="609600" cy="0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1524438" y="542274"/>
              <a:ext cx="433751" cy="5251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9282" y="201706"/>
            <a:ext cx="8771218" cy="131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bn-IN" sz="400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-২</a:t>
            </a:r>
            <a:r>
              <a:rPr lang="en-US" sz="400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9" y="1510328"/>
            <a:ext cx="8686801" cy="30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525 0.00255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53038 0.0025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3794481" cy="2541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61" y="3962400"/>
            <a:ext cx="460563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009"/>
            <a:ext cx="8681456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5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819400"/>
            <a:ext cx="4270375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8" y="685800"/>
            <a:ext cx="8986283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Solar_sy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3316941" cy="21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3200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" y="90207"/>
            <a:ext cx="8915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7000"/>
            <a:ext cx="4005048" cy="287318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416300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28600"/>
            <a:ext cx="883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0615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 rot="20936247">
            <a:off x="1648483" y="3319997"/>
            <a:ext cx="4259249" cy="2215991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0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0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8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871" y="3604045"/>
            <a:ext cx="2716305" cy="156966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en-US" sz="2000" b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য়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n-BD" sz="1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0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allOve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57200" y="3352800"/>
            <a:ext cx="3886200" cy="2691606"/>
            <a:chOff x="2286000" y="3429000"/>
            <a:chExt cx="4105835" cy="3124200"/>
          </a:xfrm>
        </p:grpSpPr>
        <p:grpSp>
          <p:nvGrpSpPr>
            <p:cNvPr id="56325" name="Group 7"/>
            <p:cNvGrpSpPr>
              <a:grpSpLocks/>
            </p:cNvGrpSpPr>
            <p:nvPr/>
          </p:nvGrpSpPr>
          <p:grpSpPr bwMode="auto">
            <a:xfrm>
              <a:off x="2286000" y="3429000"/>
              <a:ext cx="4105835" cy="3124200"/>
              <a:chOff x="2286000" y="3429000"/>
              <a:chExt cx="4105835" cy="3124200"/>
            </a:xfrm>
          </p:grpSpPr>
          <p:grpSp>
            <p:nvGrpSpPr>
              <p:cNvPr id="56327" name="Group 4"/>
              <p:cNvGrpSpPr>
                <a:grpSpLocks/>
              </p:cNvGrpSpPr>
              <p:nvPr/>
            </p:nvGrpSpPr>
            <p:grpSpPr bwMode="auto">
              <a:xfrm>
                <a:off x="2286000" y="3429000"/>
                <a:ext cx="4105835" cy="3041359"/>
                <a:chOff x="2286000" y="3429000"/>
                <a:chExt cx="4105835" cy="3041359"/>
              </a:xfrm>
            </p:grpSpPr>
            <p:pic>
              <p:nvPicPr>
                <p:cNvPr id="56329" name="Picture 5" descr="img_atom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0" y="3429000"/>
                  <a:ext cx="4105835" cy="3041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3657416" y="3429000"/>
                  <a:ext cx="2514263" cy="15215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5446708" y="6018993"/>
                <a:ext cx="837153" cy="5342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724541" y="6230691"/>
              <a:ext cx="914277" cy="322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45" y="2740818"/>
            <a:ext cx="45306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8" y="457200"/>
            <a:ext cx="8915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4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>
            <a:fillRect/>
          </a:stretch>
        </p:blipFill>
        <p:spPr bwMode="auto">
          <a:xfrm>
            <a:off x="914400" y="3492500"/>
            <a:ext cx="31464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92500"/>
            <a:ext cx="28194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092992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14525" y="5961063"/>
            <a:ext cx="523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>
            <a:fillRect/>
          </a:stretch>
        </p:blipFill>
        <p:spPr bwMode="auto">
          <a:xfrm>
            <a:off x="2624138" y="4106863"/>
            <a:ext cx="957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2624138" y="6399213"/>
            <a:ext cx="5757862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87413" y="4257675"/>
            <a:ext cx="1828800" cy="2157413"/>
            <a:chOff x="466725" y="381001"/>
            <a:chExt cx="2047875" cy="2809875"/>
          </a:xfrm>
        </p:grpSpPr>
        <p:pic>
          <p:nvPicPr>
            <p:cNvPr id="6247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2473" name="Straight Arrow Connector 10"/>
            <p:cNvCxnSpPr>
              <a:cxnSpLocks noChangeShapeType="1"/>
            </p:cNvCxnSpPr>
            <p:nvPr/>
          </p:nvCxnSpPr>
          <p:spPr bwMode="auto">
            <a:xfrm>
              <a:off x="838200" y="805190"/>
              <a:ext cx="609600" cy="0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1524438" y="542274"/>
              <a:ext cx="433751" cy="5251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200" y="215900"/>
            <a:ext cx="82296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 নিউটনের গতির প্রথম সূত্রটি বিবৃত কর। 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114145"/>
            <a:ext cx="8763000" cy="28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525 0.0025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53038 0.00255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 descr="unbalanced-force-exa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4114800"/>
            <a:ext cx="6064250" cy="2590800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1"/>
            <a:ext cx="8839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8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9075" y="5381625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4824413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228600"/>
            <a:ext cx="8696325" cy="372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6 L -0.76666 0.00069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ci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495800"/>
            <a:ext cx="6019800" cy="1746250"/>
          </a:xfrm>
          <a:noFill/>
        </p:spPr>
      </p:pic>
      <p:pic>
        <p:nvPicPr>
          <p:cNvPr id="7" name="Content Placeholder 12" descr="cdf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424849"/>
            <a:ext cx="2854657" cy="1817201"/>
          </a:xfrm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9600"/>
            <a:ext cx="8763000" cy="32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9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9075" y="5954713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5397500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0" y="609600"/>
            <a:ext cx="8974090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8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7 L -0.76666 0.000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15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unbalanced_forc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4697329"/>
            <a:ext cx="84566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4" y="533400"/>
            <a:ext cx="885215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1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8284792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945410"/>
            <a:ext cx="4724400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2514600"/>
            <a:ext cx="3886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99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bn-IN" sz="199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99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9" y="2312896"/>
            <a:ext cx="8500315" cy="3157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341" y="558570"/>
            <a:ext cx="8534400" cy="175432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লোকটি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নৌকার উপর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 প্রয়োগ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ায়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নৌকাটি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পিছনে দূরে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সরে যায় আবার নৌকা লোকটির উপর 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প্রতিক্রিয়া বল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সৃস্টি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করায় লোকটি লাফিয়ে তীরে নামে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660" y="5481362"/>
            <a:ext cx="8534400" cy="64633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ক্রিয়া ও প্রতিক্রিয়া বল দুটি ভিন্ন বস্তুর উপর ক্রিয়া করে</a:t>
            </a:r>
            <a:endParaRPr lang="en-US" sz="36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8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7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67000" y="3146425"/>
            <a:ext cx="1219200" cy="12477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" name="Oval 1"/>
          <p:cNvSpPr/>
          <p:nvPr/>
        </p:nvSpPr>
        <p:spPr>
          <a:xfrm>
            <a:off x="854075" y="3160713"/>
            <a:ext cx="1203325" cy="1206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সংঘর্ষ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8200" y="3160713"/>
            <a:ext cx="1219200" cy="12065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479925"/>
            <a:ext cx="8124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5519738"/>
            <a:ext cx="165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পূর্বে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8638" y="5595938"/>
            <a:ext cx="165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পরে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12963" y="3527425"/>
            <a:ext cx="490537" cy="485775"/>
          </a:xfrm>
          <a:prstGeom prst="rightArrow">
            <a:avLst>
              <a:gd name="adj1" fmla="val 26415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838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-৯:</a:t>
            </a:r>
            <a:r>
              <a:rPr lang="bn-I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ভরবেগের সংরক্ষন সুত্রটি বিবৃত ও ব্যাখ্যা কর।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103313"/>
            <a:ext cx="8382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ভরবেগের সংরক্ষন সুত্রঃ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একাদিক বস্তুর মধ্যে ক্রিয়া এবং প্রতিক্রিয়া ছাড়া অন্য কোনো বল ক্রিয়া না করলে তাদের মোট রৈখিক ভরবেগের কোনো পরিবর্তন হয় না 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4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09 L 0.2 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13334 -0.001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0.00093 L 0.4 -0.0011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4 -0.00116 L 0.40834 -0.0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2" grpId="0" animBg="1"/>
      <p:bldP spid="9" grpId="0" animBg="1"/>
      <p:bldP spid="9" grpId="1" animBg="1"/>
      <p:bldP spid="9" grpId="2" animBg="1"/>
      <p:bldP spid="10" grpId="0"/>
      <p:bldP spid="13" grpId="0"/>
      <p:bldP spid="4" grpId="0" animBg="1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47700"/>
            <a:ext cx="8124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1685925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পূর্বে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8638" y="1762125"/>
            <a:ext cx="165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পরে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588" y="2327275"/>
            <a:ext cx="8253412" cy="40735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79825" y="2422525"/>
            <a:ext cx="1784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F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43200" y="3006725"/>
            <a:ext cx="3021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 m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m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13912" y="3555298"/>
            <a:ext cx="5227520" cy="8272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37663" y="4415494"/>
            <a:ext cx="4980018" cy="523220"/>
          </a:xfrm>
          <a:prstGeom prst="rect">
            <a:avLst/>
          </a:prstGeom>
          <a:blipFill>
            <a:blip r:embed="rId4"/>
            <a:stretch>
              <a:fillRect l="-2570" t="-12791" b="-302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2449" y="5041570"/>
            <a:ext cx="5370445" cy="52322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36454" y="5632429"/>
            <a:ext cx="5304978" cy="52322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260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  <p:bldP spid="11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0993"/>
            <a:ext cx="8153400" cy="7699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ভরবেগের সংরক্ষন সূত্রের প্রয়োগ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0931"/>
            <a:ext cx="3859213" cy="27094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6413" y="1192307"/>
            <a:ext cx="4294187" cy="2678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200kg </a:t>
            </a:r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 এবং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50ms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বেগের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 বাস ও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100kg </a:t>
            </a:r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 এবং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44ms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বেগের একটি ট্রাক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একই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 চলন্ত অবস্থায় একত্রে মিশে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 বস্তুতে পরিনত হলো।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মিলিত বস্তুর বেগ কত হবে?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21237" y="3870420"/>
            <a:ext cx="3789363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r>
              <a:rPr lang="en-US" altLang="en-US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  <a:p>
            <a:pPr eaLnBrk="1" hangingPunct="1"/>
            <a:r>
              <a:rPr lang="bn-BD" altLang="en-US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বাসের 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ভর,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200kg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বাসের বেগ,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ট্রাকের ভর,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100kg</a:t>
            </a:r>
            <a:endParaRPr lang="bn-BD" altLang="en-US" sz="2800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ট্রাকের বেগ,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মিলিত বস্তুর বেগ=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bn-BD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3901796"/>
            <a:ext cx="4355072" cy="26161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আমরাজানি</a:t>
            </a:r>
            <a:r>
              <a:rPr lang="en-US" altLang="en-US" sz="24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  <a:p>
            <a:pPr eaLnBrk="1" hangingPunct="1"/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Or,200×50+100×44=(200+100)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Or,10000+4400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0r,300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14400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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           </a:t>
            </a:r>
            <a:r>
              <a:rPr lang="bn-IN" altLang="en-US" sz="24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 38ms</a:t>
            </a:r>
            <a:r>
              <a:rPr lang="en-US" alt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–1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6" grpId="0" build="p" animBg="1"/>
      <p:bldP spid="7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763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4343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8915400" cy="40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4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unbalanced_forc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75981"/>
            <a:ext cx="8001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915399" cy="35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n_rc_car_circling_lg_wht[1]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3505200"/>
            <a:ext cx="3857625" cy="3095625"/>
          </a:xfrm>
        </p:spPr>
      </p:pic>
      <p:pic>
        <p:nvPicPr>
          <p:cNvPr id="6" name="Content Placeholder 5" descr="roullette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610" y="3433202"/>
            <a:ext cx="4060825" cy="3124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93450"/>
            <a:ext cx="8925318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3540_209219365774991_2778376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3615033"/>
            <a:ext cx="3996342" cy="2861967"/>
          </a:xfrm>
          <a:effectLst>
            <a:softEdge rad="112500"/>
          </a:effectLst>
        </p:spPr>
      </p:pic>
      <p:pic>
        <p:nvPicPr>
          <p:cNvPr id="6" name="Content Placeholder 5" descr="Examples_of_Unbalanced_forces_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618742"/>
            <a:ext cx="4038600" cy="2858258"/>
          </a:xfrm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" y="560672"/>
            <a:ext cx="8907028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4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4500" y="1548173"/>
            <a:ext cx="152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7200" b="1" kern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bn-IN" sz="4400" b="1" kern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b="1" kern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erdan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53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low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660900"/>
            <a:ext cx="3049588" cy="2097088"/>
          </a:xfrm>
        </p:spPr>
      </p:pic>
      <p:pic>
        <p:nvPicPr>
          <p:cNvPr id="6" name="Content Placeholder 5" descr="New-2012-Force-Gurkha-Trax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172044"/>
            <a:ext cx="3429000" cy="2576325"/>
          </a:xfrm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9" y="228600"/>
            <a:ext cx="8913124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514600" y="304800"/>
            <a:ext cx="4191000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ঘর্ষণ কীভাবে গতি নিয়ন্ত্রন করে?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9" name="Object 2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800848"/>
              </p:ext>
            </p:extLst>
          </p:nvPr>
        </p:nvGraphicFramePr>
        <p:xfrm>
          <a:off x="3452813" y="1670050"/>
          <a:ext cx="20097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ackager Shell Object" showAsIcon="1" r:id="rId4" imgW="1269360" imgH="491040" progId="Package">
                  <p:embed/>
                </p:oleObj>
              </mc:Choice>
              <mc:Fallback>
                <p:oleObj name="Packager Shell Object" showAsIcon="1" r:id="rId4" imgW="1269360" imgH="491040" progId="Package">
                  <p:embed/>
                  <p:pic>
                    <p:nvPicPr>
                      <p:cNvPr id="29" name="Object 28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1670050"/>
                        <a:ext cx="2009775" cy="776288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 descr="vlcsnap-2015-04-22-18h52m57s250.jpg"/>
          <p:cNvPicPr>
            <a:picLocks noChangeAspect="1"/>
          </p:cNvPicPr>
          <p:nvPr/>
        </p:nvPicPr>
        <p:blipFill>
          <a:blip r:embed="rId7" cstate="print"/>
          <a:srcRect l="15000" t="7037" r="12500" b="23333"/>
          <a:stretch>
            <a:fillRect/>
          </a:stretch>
        </p:blipFill>
        <p:spPr>
          <a:xfrm>
            <a:off x="457200" y="1532513"/>
            <a:ext cx="6308388" cy="34079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" y="1828800"/>
            <a:ext cx="6210300" cy="3581400"/>
            <a:chOff x="6317530" y="1082322"/>
            <a:chExt cx="5715000" cy="3276600"/>
          </a:xfrm>
        </p:grpSpPr>
        <p:pic>
          <p:nvPicPr>
            <p:cNvPr id="7" name="Picture 6" descr="vlcsnap-2015-04-22-18h54m48s198.jpg"/>
            <p:cNvPicPr>
              <a:picLocks noChangeAspect="1"/>
            </p:cNvPicPr>
            <p:nvPr/>
          </p:nvPicPr>
          <p:blipFill>
            <a:blip r:embed="rId8" cstate="print"/>
            <a:srcRect l="10833" t="26296" r="26666" b="10000"/>
            <a:stretch>
              <a:fillRect/>
            </a:stretch>
          </p:blipFill>
          <p:spPr>
            <a:xfrm>
              <a:off x="6317530" y="1082322"/>
              <a:ext cx="5715000" cy="3276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793664" y="1385711"/>
              <a:ext cx="19812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89850" y="3691466"/>
              <a:ext cx="914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62200" y="914400"/>
            <a:ext cx="6400799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খাঁজগুলো মিলিয়ে গেলে আমাদের কী করা উচিত?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4000" y="914400"/>
            <a:ext cx="7305608" cy="1837313"/>
            <a:chOff x="1524000" y="482025"/>
            <a:chExt cx="7305608" cy="1837313"/>
          </a:xfrm>
        </p:grpSpPr>
        <p:grpSp>
          <p:nvGrpSpPr>
            <p:cNvPr id="25" name="Group 24"/>
            <p:cNvGrpSpPr/>
            <p:nvPr/>
          </p:nvGrpSpPr>
          <p:grpSpPr>
            <a:xfrm>
              <a:off x="1524000" y="990600"/>
              <a:ext cx="2162176" cy="1328738"/>
              <a:chOff x="1524000" y="990600"/>
              <a:chExt cx="2162176" cy="1328738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>
                <a:off x="1524000" y="990600"/>
                <a:ext cx="2162176" cy="13287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429000" y="990600"/>
                <a:ext cx="152400" cy="10239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124200" y="482025"/>
              <a:ext cx="5705408" cy="58477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গাড়ির চাকায় খাঁজগুলো কেনো দেয়া হয়েছে?</a:t>
              </a:r>
              <a:endParaRPr lang="en-US" sz="3200" dirty="0" smtClean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10360" y="914400"/>
            <a:ext cx="401424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খাঁজগুলো না থাকলে কী হতো?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09800" y="1219200"/>
            <a:ext cx="3482043" cy="584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সাইকেল দ্রুত চলছে?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7000" y="1219200"/>
            <a:ext cx="277992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দ্রুত চলার কারণ কী?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9" grpId="0" animBg="1"/>
      <p:bldP spid="18" grpId="0" animBg="1"/>
      <p:bldP spid="32" grpId="0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lcsnap-2015-04-22-18h52m29s22.jpg"/>
          <p:cNvPicPr>
            <a:picLocks noChangeAspect="1"/>
          </p:cNvPicPr>
          <p:nvPr/>
        </p:nvPicPr>
        <p:blipFill>
          <a:blip r:embed="rId3" cstate="print"/>
          <a:srcRect l="24167" t="12963" r="9167" b="10000"/>
          <a:stretch>
            <a:fillRect/>
          </a:stretch>
        </p:blipFill>
        <p:spPr>
          <a:xfrm>
            <a:off x="914400" y="1600200"/>
            <a:ext cx="6781800" cy="44081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 descr="car-photo-2000-lexus-gs300-20x8-5-zone-iii-chrome-wheels-rotora-big-brake-k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600200"/>
            <a:ext cx="5920018" cy="441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457200"/>
            <a:ext cx="7315200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নিয়ন্ত্রনের জন্য আর কী কী ব্যবস্থা গ্রহণ করতে পারি?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vlcsnap-2015-04-22-18h49m57s246.jpg"/>
          <p:cNvPicPr>
            <a:picLocks noChangeAspect="1"/>
          </p:cNvPicPr>
          <p:nvPr/>
        </p:nvPicPr>
        <p:blipFill>
          <a:blip r:embed="rId5" cstate="print"/>
          <a:srcRect t="12963" r="48333" b="7037"/>
          <a:stretch>
            <a:fillRect/>
          </a:stretch>
        </p:blipFill>
        <p:spPr>
          <a:xfrm>
            <a:off x="1676400" y="1447800"/>
            <a:ext cx="5257800" cy="45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4724400"/>
            <a:ext cx="838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উপরের দৃশ্যে কোন কোন ঘর্ষণ রয়েছে যুক্তিসহ উল্লেখ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258" y="381000"/>
            <a:ext cx="232948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4000" spc="3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000" spc="3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 descr="Bicycle_4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88886"/>
            <a:ext cx="8382000" cy="350978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43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04800" y="1600200"/>
            <a:ext cx="6542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যখন তুমি স্কেটবোর্ডের‍ উপর দাড়াও এবং সামনের দিকে ধাক্কা দাও তখন কি ঘটে?</a:t>
            </a:r>
            <a:r>
              <a:rPr lang="en-US" sz="2800" b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657600" y="4253026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যখন তুমি জুতা পরে হাট তখন কি ঘটে? </a:t>
            </a:r>
            <a:endParaRPr lang="en-US" sz="3200" b="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0901" name="Picture 5" descr="MCj03978690000[1]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34200" y="1676400"/>
            <a:ext cx="1619250" cy="1676400"/>
          </a:xfrm>
          <a:noFill/>
        </p:spPr>
      </p:pic>
      <p:pic>
        <p:nvPicPr>
          <p:cNvPr id="80902" name="Picture 6" descr="MCHM00383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38600"/>
            <a:ext cx="25908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81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  <p:bldP spid="809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34086" y="627182"/>
            <a:ext cx="167545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i="1" spc="3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i="1" spc="3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1706940"/>
            <a:ext cx="89154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কোন ধরনের ঘর্ষণ বল সবচেয়ে বেশি?</a:t>
            </a:r>
            <a:endParaRPr lang="en-US" sz="3200" dirty="0" smtClean="0"/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পিছলানো ঘর্ষণ</a:t>
            </a:r>
            <a:r>
              <a:rPr lang="en-US" sz="3200" dirty="0" smtClean="0"/>
              <a:t>                   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আবর্ত ঘর্ষণ</a:t>
            </a:r>
            <a:r>
              <a:rPr lang="en-US" sz="3200" dirty="0" smtClean="0"/>
              <a:t> </a:t>
            </a:r>
          </a:p>
          <a:p>
            <a:r>
              <a:rPr lang="bn-BD" sz="3200" dirty="0" smtClean="0"/>
              <a:t>  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স্থিতি ঘর্ষণ</a:t>
            </a:r>
            <a:r>
              <a:rPr lang="en-US" sz="3200" dirty="0" smtClean="0"/>
              <a:t>                       </a:t>
            </a:r>
            <a:r>
              <a:rPr lang="bn-BD" sz="3200" dirty="0" smtClean="0"/>
              <a:t>    </a:t>
            </a:r>
            <a:r>
              <a:rPr lang="en-US" sz="3200" dirty="0" smtClean="0"/>
              <a:t> </a:t>
            </a:r>
            <a:r>
              <a:rPr lang="bn-IN" sz="3200" dirty="0" smtClean="0"/>
              <a:t> 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প্রবাহী ঘর্ষণ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3312459"/>
            <a:ext cx="89154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সড়ক দূর্ঘটনার জন্য নিচের কোনটি সবচেয়ে বেশি দায়ী? </a:t>
            </a:r>
            <a:endParaRPr lang="en-US" sz="3200" dirty="0" smtClean="0"/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মসৃন রাস্তা</a:t>
            </a:r>
            <a:r>
              <a:rPr lang="en-US" sz="3200" dirty="0" smtClean="0"/>
              <a:t>    </a:t>
            </a:r>
            <a:r>
              <a:rPr lang="bn-BD" sz="3200" dirty="0" smtClean="0"/>
              <a:t>             </a:t>
            </a:r>
            <a:r>
              <a:rPr lang="en-US" sz="3200" dirty="0" smtClean="0"/>
              <a:t>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চাকার খাঁজ মিলিয়ে গেছে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/>
              <a:t>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অমসৃন রাস্তা      </a:t>
            </a:r>
            <a:r>
              <a:rPr lang="en-US" sz="3200" dirty="0" smtClean="0"/>
              <a:t>   </a:t>
            </a:r>
            <a:r>
              <a:rPr lang="bn-BD" sz="3200" dirty="0" smtClean="0"/>
              <a:t>       </a:t>
            </a:r>
            <a:r>
              <a:rPr lang="en-US" sz="3200" dirty="0" smtClean="0"/>
              <a:t> 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গাড়ির</a:t>
            </a:r>
            <a:r>
              <a:rPr lang="bn-BD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গতিবেগ</a:t>
            </a:r>
            <a:endParaRPr lang="en-US" sz="3200" dirty="0"/>
          </a:p>
        </p:txBody>
      </p:sp>
      <p:sp>
        <p:nvSpPr>
          <p:cNvPr id="34" name="Oval 33"/>
          <p:cNvSpPr/>
          <p:nvPr/>
        </p:nvSpPr>
        <p:spPr>
          <a:xfrm>
            <a:off x="569259" y="2787838"/>
            <a:ext cx="409903" cy="4099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73303" y="4401335"/>
            <a:ext cx="409903" cy="4099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31" grpId="1" animBg="1"/>
      <p:bldP spid="32" grpId="0" animBg="1"/>
      <p:bldP spid="34" grpId="0" animBg="1"/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7620000" cy="19812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 pitchFamily="34" charset="0"/>
              </a:rPr>
              <a:t>15</a:t>
            </a:r>
            <a:r>
              <a:rPr lang="en-US" sz="3400" dirty="0" smtClean="0">
                <a:latin typeface="NikoshBAN" pitchFamily="2" charset="0"/>
                <a:cs typeface="NikoshBAN" pitchFamily="2" charset="0"/>
              </a:rPr>
              <a:t> kg</a:t>
            </a:r>
            <a:r>
              <a:rPr lang="bn-BD" sz="34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400" smtClean="0">
                <a:latin typeface="NikoshBAN" pitchFamily="2" charset="0"/>
                <a:cs typeface="NikoshBAN" pitchFamily="2" charset="0"/>
              </a:rPr>
              <a:t>m/s </a:t>
            </a:r>
            <a:r>
              <a:rPr lang="bn-BD" sz="3400" dirty="0" smtClean="0">
                <a:latin typeface="NikoshBAN" pitchFamily="2" charset="0"/>
                <a:cs typeface="NikoshBAN" pitchFamily="2" charset="0"/>
              </a:rPr>
              <a:t>ভরবেগ বিশিষ্ট একটি বল </a:t>
            </a:r>
            <a:r>
              <a:rPr lang="en-US" sz="3600" dirty="0"/>
              <a:t>30</a:t>
            </a:r>
            <a:r>
              <a:rPr lang="en-US" sz="3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400" dirty="0">
                <a:latin typeface="NikoshBAN" pitchFamily="2" charset="0"/>
                <a:cs typeface="NikoshBAN" pitchFamily="2" charset="0"/>
              </a:rPr>
              <a:t>m/s </a:t>
            </a:r>
            <a:r>
              <a:rPr lang="bn-BD" sz="3400" dirty="0" smtClean="0">
                <a:latin typeface="NikoshBAN" pitchFamily="2" charset="0"/>
                <a:cs typeface="NikoshBAN" pitchFamily="2" charset="0"/>
              </a:rPr>
              <a:t>বেগে ঘুরছে। এর ভর কত?</a:t>
            </a:r>
            <a:r>
              <a:rPr lang="en-US" sz="3400" b="1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133600"/>
            <a:ext cx="1905000" cy="39068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A. </a:t>
            </a:r>
            <a:r>
              <a:rPr lang="en-US" sz="2600" dirty="0" smtClean="0">
                <a:latin typeface="Tahoma" pitchFamily="34" charset="0"/>
              </a:rPr>
              <a:t>45 kg</a:t>
            </a:r>
            <a:r>
              <a:rPr lang="en-US" sz="2600" b="1" dirty="0" smtClean="0">
                <a:latin typeface="Tahoma" pitchFamily="34" charset="0"/>
              </a:rPr>
              <a:t/>
            </a:r>
            <a:br>
              <a:rPr lang="en-US" sz="2600" b="1" dirty="0" smtClean="0">
                <a:latin typeface="Tahoma" pitchFamily="34" charset="0"/>
              </a:rPr>
            </a:br>
            <a:endParaRPr lang="en-US" sz="2600" b="1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B. </a:t>
            </a:r>
            <a:r>
              <a:rPr lang="en-US" sz="2600" dirty="0" smtClean="0">
                <a:latin typeface="Tahoma" pitchFamily="34" charset="0"/>
              </a:rPr>
              <a:t>15 kg</a:t>
            </a:r>
          </a:p>
          <a:p>
            <a:pPr eaLnBrk="1" hangingPunct="1">
              <a:buFont typeface="Wingdings" pitchFamily="2" charset="2"/>
              <a:buNone/>
            </a:pPr>
            <a:endParaRPr lang="en-US" sz="2600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C. </a:t>
            </a:r>
            <a:r>
              <a:rPr lang="en-US" sz="2600" dirty="0" smtClean="0">
                <a:latin typeface="Tahoma" pitchFamily="34" charset="0"/>
              </a:rPr>
              <a:t>2.0 kg</a:t>
            </a:r>
          </a:p>
          <a:p>
            <a:pPr eaLnBrk="1" hangingPunct="1">
              <a:buFont typeface="Wingdings" pitchFamily="2" charset="2"/>
              <a:buNone/>
            </a:pPr>
            <a:endParaRPr lang="en-US" sz="2600" b="1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D.</a:t>
            </a:r>
            <a:r>
              <a:rPr lang="en-US" sz="2600" dirty="0" smtClean="0">
                <a:latin typeface="Tahoma" pitchFamily="34" charset="0"/>
              </a:rPr>
              <a:t> 0.5 kg</a:t>
            </a:r>
          </a:p>
        </p:txBody>
      </p:sp>
      <p:pic>
        <p:nvPicPr>
          <p:cNvPr id="166916" name="Picture 1028" descr="j03014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834">
            <a:off x="5743555" y="2487441"/>
            <a:ext cx="2617788" cy="20780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9688"/>
            <a:ext cx="734568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41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330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7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19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10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84138"/>
            <a:ext cx="3124200" cy="8302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Program Files (x86)\Microsoft Office\MEDIA\CAGCAT10\j0301050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31875"/>
            <a:ext cx="4087812" cy="262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988" y="3886200"/>
            <a:ext cx="4087812" cy="262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648200" y="2057400"/>
            <a:ext cx="1371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648200" y="4953000"/>
            <a:ext cx="1371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1863725"/>
            <a:ext cx="2514600" cy="10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স্থিতিশীল</a:t>
            </a:r>
            <a:endParaRPr lang="en-US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724400"/>
            <a:ext cx="2514600" cy="11080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গতিশীল</a:t>
            </a:r>
            <a:endParaRPr lang="en-US" sz="6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8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76200"/>
            <a:ext cx="3200400" cy="7080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লক্ষকর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02106"/>
            <a:ext cx="8839200" cy="2160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62024"/>
            <a:ext cx="4495800" cy="2210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200400" y="5715000"/>
            <a:ext cx="3124200" cy="101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</a:t>
            </a:r>
            <a:r>
              <a:rPr lang="en-US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09600" y="3668222"/>
            <a:ext cx="102108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dr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155">
            <a:off x="3929063" y="2098675"/>
            <a:ext cx="7127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r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44700"/>
            <a:ext cx="4572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05200" y="3797300"/>
            <a:ext cx="1909763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825 -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694 L 0.81458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490</Words>
  <Application>Microsoft Office PowerPoint</Application>
  <PresentationFormat>On-screen Show (4:3)</PresentationFormat>
  <Paragraphs>112</Paragraphs>
  <Slides>50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Wingdings</vt:lpstr>
      <vt:lpstr>PMingLiU</vt:lpstr>
      <vt:lpstr>Arial</vt:lpstr>
      <vt:lpstr>NikoshBAN</vt:lpstr>
      <vt:lpstr>Vrinda</vt:lpstr>
      <vt:lpstr>Times New Roman</vt:lpstr>
      <vt:lpstr>SutonnyMJ</vt:lpstr>
      <vt:lpstr>Tahoma</vt:lpstr>
      <vt:lpstr>Garamond</vt:lpstr>
      <vt:lpstr>Symbol</vt:lpstr>
      <vt:lpstr>Verdana</vt:lpstr>
      <vt:lpstr>Book Antiqua</vt:lpstr>
      <vt:lpstr>Calibri</vt:lpstr>
      <vt:lpstr>Office Theme</vt:lpstr>
      <vt:lpstr>3_Office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 kg m/s ভরবেগ বিশিষ্ট একটি বল 30 m/s বেগে ঘুরছে। এর ভর কত?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97</cp:revision>
  <dcterms:created xsi:type="dcterms:W3CDTF">2006-08-16T00:00:00Z</dcterms:created>
  <dcterms:modified xsi:type="dcterms:W3CDTF">2024-11-16T14:50:40Z</dcterms:modified>
</cp:coreProperties>
</file>